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47" r:id="rId2"/>
    <p:sldId id="348" r:id="rId3"/>
    <p:sldId id="266" r:id="rId4"/>
    <p:sldId id="260" r:id="rId5"/>
    <p:sldId id="261" r:id="rId6"/>
    <p:sldId id="258" r:id="rId7"/>
    <p:sldId id="259" r:id="rId8"/>
    <p:sldId id="262" r:id="rId9"/>
    <p:sldId id="263" r:id="rId10"/>
    <p:sldId id="295" r:id="rId11"/>
    <p:sldId id="271" r:id="rId12"/>
    <p:sldId id="264" r:id="rId13"/>
    <p:sldId id="272" r:id="rId14"/>
    <p:sldId id="294" r:id="rId15"/>
    <p:sldId id="284" r:id="rId16"/>
    <p:sldId id="268" r:id="rId17"/>
    <p:sldId id="265" r:id="rId18"/>
    <p:sldId id="267" r:id="rId19"/>
    <p:sldId id="296" r:id="rId20"/>
    <p:sldId id="285" r:id="rId21"/>
    <p:sldId id="277" r:id="rId22"/>
    <p:sldId id="280" r:id="rId23"/>
    <p:sldId id="286" r:id="rId24"/>
    <p:sldId id="306" r:id="rId25"/>
    <p:sldId id="283" r:id="rId26"/>
    <p:sldId id="288" r:id="rId27"/>
    <p:sldId id="297" r:id="rId28"/>
    <p:sldId id="291" r:id="rId29"/>
    <p:sldId id="292" r:id="rId30"/>
    <p:sldId id="290" r:id="rId31"/>
    <p:sldId id="298" r:id="rId32"/>
    <p:sldId id="299" r:id="rId33"/>
    <p:sldId id="300" r:id="rId34"/>
    <p:sldId id="301" r:id="rId35"/>
    <p:sldId id="281" r:id="rId36"/>
    <p:sldId id="282" r:id="rId37"/>
    <p:sldId id="302" r:id="rId38"/>
    <p:sldId id="305" r:id="rId39"/>
    <p:sldId id="279" r:id="rId40"/>
    <p:sldId id="30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9" autoAdjust="0"/>
    <p:restoredTop sz="78755" autoAdjust="0"/>
  </p:normalViewPr>
  <p:slideViewPr>
    <p:cSldViewPr>
      <p:cViewPr varScale="1">
        <p:scale>
          <a:sx n="68" d="100"/>
          <a:sy n="68" d="100"/>
        </p:scale>
        <p:origin x="1524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91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E13774-D2E4-4461-8FF7-A4946E42B093}" type="doc">
      <dgm:prSet loTypeId="urn:microsoft.com/office/officeart/2005/8/layout/process3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1727DB4-F958-4E39-A744-066EFC15E348}">
      <dgm:prSet phldrT="[Text]"/>
      <dgm:spPr>
        <a:solidFill>
          <a:srgbClr val="0070C0"/>
        </a:solidFill>
      </dgm:spPr>
      <dgm:t>
        <a:bodyPr/>
        <a:lstStyle/>
        <a:p>
          <a:r>
            <a:rPr lang="en-US" b="1" smtClean="0"/>
            <a:t>Mutational signatures</a:t>
          </a:r>
          <a:endParaRPr lang="en-US" b="1"/>
        </a:p>
      </dgm:t>
    </dgm:pt>
    <dgm:pt modelId="{0DF308C2-FA9E-462A-8782-DFA740E6E0B0}" type="parTrans" cxnId="{CDB44AA5-DE6C-45A8-A3C1-219E1DD40876}">
      <dgm:prSet/>
      <dgm:spPr/>
      <dgm:t>
        <a:bodyPr/>
        <a:lstStyle/>
        <a:p>
          <a:endParaRPr lang="en-US"/>
        </a:p>
      </dgm:t>
    </dgm:pt>
    <dgm:pt modelId="{AFB7EB3C-513A-4524-9F65-59EC1EA35CCE}" type="sibTrans" cxnId="{CDB44AA5-DE6C-45A8-A3C1-219E1DD4087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0257242D-88B1-4A68-A900-72A7AF5B1B53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sz="2200" smtClean="0"/>
            <a:t>Mutational signatures extraction</a:t>
          </a:r>
          <a:endParaRPr lang="en-US" sz="2200"/>
        </a:p>
      </dgm:t>
    </dgm:pt>
    <dgm:pt modelId="{4735BBB3-51B6-44B2-B798-A114FBB08EB8}" type="parTrans" cxnId="{0D6084DD-F0BD-41F8-B868-15C0B7FBF664}">
      <dgm:prSet/>
      <dgm:spPr/>
      <dgm:t>
        <a:bodyPr/>
        <a:lstStyle/>
        <a:p>
          <a:endParaRPr lang="en-US"/>
        </a:p>
      </dgm:t>
    </dgm:pt>
    <dgm:pt modelId="{33A6FEBD-B932-43D4-8F00-54EA73B505E5}" type="sibTrans" cxnId="{0D6084DD-F0BD-41F8-B868-15C0B7FBF664}">
      <dgm:prSet/>
      <dgm:spPr/>
      <dgm:t>
        <a:bodyPr/>
        <a:lstStyle/>
        <a:p>
          <a:endParaRPr lang="en-US"/>
        </a:p>
      </dgm:t>
    </dgm:pt>
    <dgm:pt modelId="{773592FB-39C1-4124-B71E-6927A61AE2E4}">
      <dgm:prSet phldrT="[Text]"/>
      <dgm:spPr>
        <a:solidFill>
          <a:srgbClr val="0070C0"/>
        </a:solidFill>
      </dgm:spPr>
      <dgm:t>
        <a:bodyPr/>
        <a:lstStyle/>
        <a:p>
          <a:r>
            <a:rPr lang="en-US" b="1" smtClean="0"/>
            <a:t>Metastatic scoring</a:t>
          </a:r>
          <a:endParaRPr lang="en-US" b="1"/>
        </a:p>
      </dgm:t>
    </dgm:pt>
    <dgm:pt modelId="{D0E8343D-A5C1-4A89-964E-7DE1D310ABEB}" type="parTrans" cxnId="{EE57FA99-C81E-48CA-9FA9-6AF95524DF66}">
      <dgm:prSet/>
      <dgm:spPr/>
      <dgm:t>
        <a:bodyPr/>
        <a:lstStyle/>
        <a:p>
          <a:endParaRPr lang="en-US"/>
        </a:p>
      </dgm:t>
    </dgm:pt>
    <dgm:pt modelId="{DF81DD25-76FD-423C-8912-605E05EF15F4}" type="sibTrans" cxnId="{EE57FA99-C81E-48CA-9FA9-6AF95524DF6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15C23BAD-BDFA-40C4-A762-CEF89DE93934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sz="2200" smtClean="0"/>
            <a:t>Gene expression-based scoring of metastatic potential</a:t>
          </a:r>
          <a:endParaRPr lang="en-US" sz="2200"/>
        </a:p>
      </dgm:t>
    </dgm:pt>
    <dgm:pt modelId="{3D097CCE-E787-434D-A048-9FB89F733CA8}" type="parTrans" cxnId="{9284588B-ED44-43B3-B471-E243BC6FD00C}">
      <dgm:prSet/>
      <dgm:spPr/>
      <dgm:t>
        <a:bodyPr/>
        <a:lstStyle/>
        <a:p>
          <a:endParaRPr lang="en-US"/>
        </a:p>
      </dgm:t>
    </dgm:pt>
    <dgm:pt modelId="{193F55EE-372B-4D7F-8C91-70ED1205077B}" type="sibTrans" cxnId="{9284588B-ED44-43B3-B471-E243BC6FD00C}">
      <dgm:prSet/>
      <dgm:spPr/>
      <dgm:t>
        <a:bodyPr/>
        <a:lstStyle/>
        <a:p>
          <a:endParaRPr lang="en-US"/>
        </a:p>
      </dgm:t>
    </dgm:pt>
    <dgm:pt modelId="{8EFDB298-569C-4290-BFE6-2918D69FDE0B}">
      <dgm:prSet phldrT="[Text]"/>
      <dgm:spPr>
        <a:solidFill>
          <a:srgbClr val="0070C0"/>
        </a:solidFill>
      </dgm:spPr>
      <dgm:t>
        <a:bodyPr/>
        <a:lstStyle/>
        <a:p>
          <a:r>
            <a:rPr lang="en-US" b="1" smtClean="0"/>
            <a:t>Therapy impact</a:t>
          </a:r>
          <a:endParaRPr lang="en-US" b="1"/>
        </a:p>
      </dgm:t>
    </dgm:pt>
    <dgm:pt modelId="{564B17AD-0C2B-462A-950A-785E9A355F4B}" type="parTrans" cxnId="{56A177CE-5143-4ED6-9FAD-4B07F37CFF2E}">
      <dgm:prSet/>
      <dgm:spPr/>
      <dgm:t>
        <a:bodyPr/>
        <a:lstStyle/>
        <a:p>
          <a:endParaRPr lang="en-US"/>
        </a:p>
      </dgm:t>
    </dgm:pt>
    <dgm:pt modelId="{B20ED9BF-1C46-4A8C-BD79-6195489B8022}" type="sibTrans" cxnId="{56A177CE-5143-4ED6-9FAD-4B07F37CFF2E}">
      <dgm:prSet/>
      <dgm:spPr/>
      <dgm:t>
        <a:bodyPr/>
        <a:lstStyle/>
        <a:p>
          <a:endParaRPr lang="en-US"/>
        </a:p>
      </dgm:t>
    </dgm:pt>
    <dgm:pt modelId="{230EC9A8-798E-49EC-8184-D242D190E9C5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sz="2200" smtClean="0"/>
            <a:t>Survival analysis</a:t>
          </a:r>
          <a:endParaRPr lang="en-US" sz="2200"/>
        </a:p>
      </dgm:t>
    </dgm:pt>
    <dgm:pt modelId="{D4DF41B8-5E4F-4701-8949-D84046B9D477}" type="parTrans" cxnId="{BECB99DA-C70F-4E4B-A9B0-6FFBD9609C5A}">
      <dgm:prSet/>
      <dgm:spPr/>
      <dgm:t>
        <a:bodyPr/>
        <a:lstStyle/>
        <a:p>
          <a:endParaRPr lang="en-US"/>
        </a:p>
      </dgm:t>
    </dgm:pt>
    <dgm:pt modelId="{84626A25-B39A-4FD2-A6C3-D9117318BAC2}" type="sibTrans" cxnId="{BECB99DA-C70F-4E4B-A9B0-6FFBD9609C5A}">
      <dgm:prSet/>
      <dgm:spPr/>
      <dgm:t>
        <a:bodyPr/>
        <a:lstStyle/>
        <a:p>
          <a:endParaRPr lang="en-US"/>
        </a:p>
      </dgm:t>
    </dgm:pt>
    <dgm:pt modelId="{6AC42F32-DAB5-45EC-9230-C5E2D470D137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sz="2200" smtClean="0"/>
            <a:t>Analysis of cohort- and signature-specific </a:t>
          </a:r>
          <a:r>
            <a:rPr lang="en-US" sz="2200" smtClean="0"/>
            <a:t>differences</a:t>
          </a:r>
          <a:endParaRPr lang="en-US" sz="2200"/>
        </a:p>
      </dgm:t>
    </dgm:pt>
    <dgm:pt modelId="{BBC07CE6-9FD8-4768-9588-CB1895A282A0}" type="parTrans" cxnId="{7395A8C1-24B4-46BB-A4AF-8033C74DA768}">
      <dgm:prSet/>
      <dgm:spPr/>
      <dgm:t>
        <a:bodyPr/>
        <a:lstStyle/>
        <a:p>
          <a:endParaRPr lang="en-US"/>
        </a:p>
      </dgm:t>
    </dgm:pt>
    <dgm:pt modelId="{1162B596-42CD-4EEE-832A-E7713C1F6EA8}" type="sibTrans" cxnId="{7395A8C1-24B4-46BB-A4AF-8033C74DA768}">
      <dgm:prSet/>
      <dgm:spPr/>
      <dgm:t>
        <a:bodyPr/>
        <a:lstStyle/>
        <a:p>
          <a:endParaRPr lang="en-US"/>
        </a:p>
      </dgm:t>
    </dgm:pt>
    <dgm:pt modelId="{9E89F782-1FF3-482B-84F3-C6794B20DD05}" type="pres">
      <dgm:prSet presAssocID="{C6E13774-D2E4-4461-8FF7-A4946E42B09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1DB59F-6B17-4F38-975B-EA792025C3D0}" type="pres">
      <dgm:prSet presAssocID="{21727DB4-F958-4E39-A744-066EFC15E348}" presName="composite" presStyleCnt="0"/>
      <dgm:spPr/>
      <dgm:t>
        <a:bodyPr/>
        <a:lstStyle/>
        <a:p>
          <a:endParaRPr lang="en-US"/>
        </a:p>
      </dgm:t>
    </dgm:pt>
    <dgm:pt modelId="{002060C9-53B9-4D67-98E6-E45B04978896}" type="pres">
      <dgm:prSet presAssocID="{21727DB4-F958-4E39-A744-066EFC15E348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259C5-05DA-49D7-B98C-22BE7DA8CC8C}" type="pres">
      <dgm:prSet presAssocID="{21727DB4-F958-4E39-A744-066EFC15E348}" presName="parSh" presStyleLbl="node1" presStyleIdx="0" presStyleCnt="3"/>
      <dgm:spPr/>
      <dgm:t>
        <a:bodyPr/>
        <a:lstStyle/>
        <a:p>
          <a:endParaRPr lang="en-US"/>
        </a:p>
      </dgm:t>
    </dgm:pt>
    <dgm:pt modelId="{5CDF8C19-C605-4677-8D56-E4D6055A0F4C}" type="pres">
      <dgm:prSet presAssocID="{21727DB4-F958-4E39-A744-066EFC15E348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C804A-7C5D-47C0-B66A-E93DE028753D}" type="pres">
      <dgm:prSet presAssocID="{AFB7EB3C-513A-4524-9F65-59EC1EA35CC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38E2589-2AD9-4548-B273-D8E25022BD80}" type="pres">
      <dgm:prSet presAssocID="{AFB7EB3C-513A-4524-9F65-59EC1EA35CCE}" presName="connTx" presStyleLbl="sibTrans2D1" presStyleIdx="0" presStyleCnt="2"/>
      <dgm:spPr/>
      <dgm:t>
        <a:bodyPr/>
        <a:lstStyle/>
        <a:p>
          <a:endParaRPr lang="en-US"/>
        </a:p>
      </dgm:t>
    </dgm:pt>
    <dgm:pt modelId="{2AD551ED-837D-4AB2-B9F6-A7566ACA351A}" type="pres">
      <dgm:prSet presAssocID="{773592FB-39C1-4124-B71E-6927A61AE2E4}" presName="composite" presStyleCnt="0"/>
      <dgm:spPr/>
      <dgm:t>
        <a:bodyPr/>
        <a:lstStyle/>
        <a:p>
          <a:endParaRPr lang="en-US"/>
        </a:p>
      </dgm:t>
    </dgm:pt>
    <dgm:pt modelId="{C62FE8AF-6230-4137-8D03-B7BD3B9AEDCC}" type="pres">
      <dgm:prSet presAssocID="{773592FB-39C1-4124-B71E-6927A61AE2E4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BCBFB-D0E9-428B-BAC0-7B920F310C83}" type="pres">
      <dgm:prSet presAssocID="{773592FB-39C1-4124-B71E-6927A61AE2E4}" presName="parSh" presStyleLbl="node1" presStyleIdx="1" presStyleCnt="3"/>
      <dgm:spPr/>
      <dgm:t>
        <a:bodyPr/>
        <a:lstStyle/>
        <a:p>
          <a:endParaRPr lang="en-US"/>
        </a:p>
      </dgm:t>
    </dgm:pt>
    <dgm:pt modelId="{D141E89C-7D16-4F02-8F21-2135E010DE53}" type="pres">
      <dgm:prSet presAssocID="{773592FB-39C1-4124-B71E-6927A61AE2E4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4083F-3A7A-4946-940F-D0FB6645D05C}" type="pres">
      <dgm:prSet presAssocID="{DF81DD25-76FD-423C-8912-605E05EF15F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6AD0913-9E63-4279-819E-B78F601759E0}" type="pres">
      <dgm:prSet presAssocID="{DF81DD25-76FD-423C-8912-605E05EF15F4}" presName="connTx" presStyleLbl="sibTrans2D1" presStyleIdx="1" presStyleCnt="2"/>
      <dgm:spPr/>
      <dgm:t>
        <a:bodyPr/>
        <a:lstStyle/>
        <a:p>
          <a:endParaRPr lang="en-US"/>
        </a:p>
      </dgm:t>
    </dgm:pt>
    <dgm:pt modelId="{2621E966-E9B9-46D3-BC9E-EE427BDF06D6}" type="pres">
      <dgm:prSet presAssocID="{8EFDB298-569C-4290-BFE6-2918D69FDE0B}" presName="composite" presStyleCnt="0"/>
      <dgm:spPr/>
      <dgm:t>
        <a:bodyPr/>
        <a:lstStyle/>
        <a:p>
          <a:endParaRPr lang="en-US"/>
        </a:p>
      </dgm:t>
    </dgm:pt>
    <dgm:pt modelId="{D19E28DC-344F-481B-8F13-5482AE74B9A5}" type="pres">
      <dgm:prSet presAssocID="{8EFDB298-569C-4290-BFE6-2918D69FDE0B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27CC02-774C-437F-99CD-4A968DBC585F}" type="pres">
      <dgm:prSet presAssocID="{8EFDB298-569C-4290-BFE6-2918D69FDE0B}" presName="parSh" presStyleLbl="node1" presStyleIdx="2" presStyleCnt="3"/>
      <dgm:spPr/>
      <dgm:t>
        <a:bodyPr/>
        <a:lstStyle/>
        <a:p>
          <a:endParaRPr lang="en-US"/>
        </a:p>
      </dgm:t>
    </dgm:pt>
    <dgm:pt modelId="{BDAC5522-64A7-47FE-ACE8-C31AAB95CC11}" type="pres">
      <dgm:prSet presAssocID="{8EFDB298-569C-4290-BFE6-2918D69FDE0B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B44AA5-DE6C-45A8-A3C1-219E1DD40876}" srcId="{C6E13774-D2E4-4461-8FF7-A4946E42B093}" destId="{21727DB4-F958-4E39-A744-066EFC15E348}" srcOrd="0" destOrd="0" parTransId="{0DF308C2-FA9E-462A-8782-DFA740E6E0B0}" sibTransId="{AFB7EB3C-513A-4524-9F65-59EC1EA35CCE}"/>
    <dgm:cxn modelId="{CF513846-D8D1-489B-8C46-549C077B0BE2}" type="presOf" srcId="{21727DB4-F958-4E39-A744-066EFC15E348}" destId="{002060C9-53B9-4D67-98E6-E45B04978896}" srcOrd="0" destOrd="0" presId="urn:microsoft.com/office/officeart/2005/8/layout/process3"/>
    <dgm:cxn modelId="{7395A8C1-24B4-46BB-A4AF-8033C74DA768}" srcId="{21727DB4-F958-4E39-A744-066EFC15E348}" destId="{6AC42F32-DAB5-45EC-9230-C5E2D470D137}" srcOrd="1" destOrd="0" parTransId="{BBC07CE6-9FD8-4768-9588-CB1895A282A0}" sibTransId="{1162B596-42CD-4EEE-832A-E7713C1F6EA8}"/>
    <dgm:cxn modelId="{56A177CE-5143-4ED6-9FAD-4B07F37CFF2E}" srcId="{C6E13774-D2E4-4461-8FF7-A4946E42B093}" destId="{8EFDB298-569C-4290-BFE6-2918D69FDE0B}" srcOrd="2" destOrd="0" parTransId="{564B17AD-0C2B-462A-950A-785E9A355F4B}" sibTransId="{B20ED9BF-1C46-4A8C-BD79-6195489B8022}"/>
    <dgm:cxn modelId="{9284588B-ED44-43B3-B471-E243BC6FD00C}" srcId="{773592FB-39C1-4124-B71E-6927A61AE2E4}" destId="{15C23BAD-BDFA-40C4-A762-CEF89DE93934}" srcOrd="0" destOrd="0" parTransId="{3D097CCE-E787-434D-A048-9FB89F733CA8}" sibTransId="{193F55EE-372B-4D7F-8C91-70ED1205077B}"/>
    <dgm:cxn modelId="{7C66AA79-AF77-40A8-BDD2-1715C9CC1E2C}" type="presOf" srcId="{21727DB4-F958-4E39-A744-066EFC15E348}" destId="{810259C5-05DA-49D7-B98C-22BE7DA8CC8C}" srcOrd="1" destOrd="0" presId="urn:microsoft.com/office/officeart/2005/8/layout/process3"/>
    <dgm:cxn modelId="{71E0F3D1-448E-45F2-A8F4-CDCCD3A8879F}" type="presOf" srcId="{773592FB-39C1-4124-B71E-6927A61AE2E4}" destId="{C62FE8AF-6230-4137-8D03-B7BD3B9AEDCC}" srcOrd="0" destOrd="0" presId="urn:microsoft.com/office/officeart/2005/8/layout/process3"/>
    <dgm:cxn modelId="{29E32011-F310-4FAD-8D95-EEF81CF56A8C}" type="presOf" srcId="{6AC42F32-DAB5-45EC-9230-C5E2D470D137}" destId="{5CDF8C19-C605-4677-8D56-E4D6055A0F4C}" srcOrd="0" destOrd="1" presId="urn:microsoft.com/office/officeart/2005/8/layout/process3"/>
    <dgm:cxn modelId="{95059342-C635-480D-8B0C-AAD9C2FC33E3}" type="presOf" srcId="{0257242D-88B1-4A68-A900-72A7AF5B1B53}" destId="{5CDF8C19-C605-4677-8D56-E4D6055A0F4C}" srcOrd="0" destOrd="0" presId="urn:microsoft.com/office/officeart/2005/8/layout/process3"/>
    <dgm:cxn modelId="{BECB99DA-C70F-4E4B-A9B0-6FFBD9609C5A}" srcId="{8EFDB298-569C-4290-BFE6-2918D69FDE0B}" destId="{230EC9A8-798E-49EC-8184-D242D190E9C5}" srcOrd="0" destOrd="0" parTransId="{D4DF41B8-5E4F-4701-8949-D84046B9D477}" sibTransId="{84626A25-B39A-4FD2-A6C3-D9117318BAC2}"/>
    <dgm:cxn modelId="{72477C7B-C102-414C-89E2-B3CF9CBF62D6}" type="presOf" srcId="{DF81DD25-76FD-423C-8912-605E05EF15F4}" destId="{96AD0913-9E63-4279-819E-B78F601759E0}" srcOrd="1" destOrd="0" presId="urn:microsoft.com/office/officeart/2005/8/layout/process3"/>
    <dgm:cxn modelId="{0D6084DD-F0BD-41F8-B868-15C0B7FBF664}" srcId="{21727DB4-F958-4E39-A744-066EFC15E348}" destId="{0257242D-88B1-4A68-A900-72A7AF5B1B53}" srcOrd="0" destOrd="0" parTransId="{4735BBB3-51B6-44B2-B798-A114FBB08EB8}" sibTransId="{33A6FEBD-B932-43D4-8F00-54EA73B505E5}"/>
    <dgm:cxn modelId="{CFD272A4-8B2A-4B8F-A0CB-65E64F472A7F}" type="presOf" srcId="{15C23BAD-BDFA-40C4-A762-CEF89DE93934}" destId="{D141E89C-7D16-4F02-8F21-2135E010DE53}" srcOrd="0" destOrd="0" presId="urn:microsoft.com/office/officeart/2005/8/layout/process3"/>
    <dgm:cxn modelId="{D3744FF6-1871-4126-9F8F-B03C00762977}" type="presOf" srcId="{8EFDB298-569C-4290-BFE6-2918D69FDE0B}" destId="{D19E28DC-344F-481B-8F13-5482AE74B9A5}" srcOrd="0" destOrd="0" presId="urn:microsoft.com/office/officeart/2005/8/layout/process3"/>
    <dgm:cxn modelId="{5225DB45-6574-478A-BB22-695FC4405EDC}" type="presOf" srcId="{C6E13774-D2E4-4461-8FF7-A4946E42B093}" destId="{9E89F782-1FF3-482B-84F3-C6794B20DD05}" srcOrd="0" destOrd="0" presId="urn:microsoft.com/office/officeart/2005/8/layout/process3"/>
    <dgm:cxn modelId="{54DF5798-9E07-4A70-A773-0471D5A541DB}" type="presOf" srcId="{773592FB-39C1-4124-B71E-6927A61AE2E4}" destId="{651BCBFB-D0E9-428B-BAC0-7B920F310C83}" srcOrd="1" destOrd="0" presId="urn:microsoft.com/office/officeart/2005/8/layout/process3"/>
    <dgm:cxn modelId="{E3AC8125-B1CE-461C-A750-5DC2918C8848}" type="presOf" srcId="{DF81DD25-76FD-423C-8912-605E05EF15F4}" destId="{0034083F-3A7A-4946-940F-D0FB6645D05C}" srcOrd="0" destOrd="0" presId="urn:microsoft.com/office/officeart/2005/8/layout/process3"/>
    <dgm:cxn modelId="{558279AC-2970-49C7-A7AF-C94C6678AD9E}" type="presOf" srcId="{8EFDB298-569C-4290-BFE6-2918D69FDE0B}" destId="{BD27CC02-774C-437F-99CD-4A968DBC585F}" srcOrd="1" destOrd="0" presId="urn:microsoft.com/office/officeart/2005/8/layout/process3"/>
    <dgm:cxn modelId="{E7189F79-3127-4356-909B-F31639A85C8E}" type="presOf" srcId="{AFB7EB3C-513A-4524-9F65-59EC1EA35CCE}" destId="{638E2589-2AD9-4548-B273-D8E25022BD80}" srcOrd="1" destOrd="0" presId="urn:microsoft.com/office/officeart/2005/8/layout/process3"/>
    <dgm:cxn modelId="{EE57FA99-C81E-48CA-9FA9-6AF95524DF66}" srcId="{C6E13774-D2E4-4461-8FF7-A4946E42B093}" destId="{773592FB-39C1-4124-B71E-6927A61AE2E4}" srcOrd="1" destOrd="0" parTransId="{D0E8343D-A5C1-4A89-964E-7DE1D310ABEB}" sibTransId="{DF81DD25-76FD-423C-8912-605E05EF15F4}"/>
    <dgm:cxn modelId="{10F9C374-B841-4078-84F3-AB05B7E2B613}" type="presOf" srcId="{230EC9A8-798E-49EC-8184-D242D190E9C5}" destId="{BDAC5522-64A7-47FE-ACE8-C31AAB95CC11}" srcOrd="0" destOrd="0" presId="urn:microsoft.com/office/officeart/2005/8/layout/process3"/>
    <dgm:cxn modelId="{51A3DB2E-F07D-4FC7-9D98-E71A5945E93A}" type="presOf" srcId="{AFB7EB3C-513A-4524-9F65-59EC1EA35CCE}" destId="{FCBC804A-7C5D-47C0-B66A-E93DE028753D}" srcOrd="0" destOrd="0" presId="urn:microsoft.com/office/officeart/2005/8/layout/process3"/>
    <dgm:cxn modelId="{C8DBB44B-030E-40FB-BFC1-B2828D258558}" type="presParOf" srcId="{9E89F782-1FF3-482B-84F3-C6794B20DD05}" destId="{B91DB59F-6B17-4F38-975B-EA792025C3D0}" srcOrd="0" destOrd="0" presId="urn:microsoft.com/office/officeart/2005/8/layout/process3"/>
    <dgm:cxn modelId="{DB6B9327-0F9B-47EB-8D7B-BB14F2FEED1F}" type="presParOf" srcId="{B91DB59F-6B17-4F38-975B-EA792025C3D0}" destId="{002060C9-53B9-4D67-98E6-E45B04978896}" srcOrd="0" destOrd="0" presId="urn:microsoft.com/office/officeart/2005/8/layout/process3"/>
    <dgm:cxn modelId="{3991DA82-D480-4525-87EA-6179C14F1616}" type="presParOf" srcId="{B91DB59F-6B17-4F38-975B-EA792025C3D0}" destId="{810259C5-05DA-49D7-B98C-22BE7DA8CC8C}" srcOrd="1" destOrd="0" presId="urn:microsoft.com/office/officeart/2005/8/layout/process3"/>
    <dgm:cxn modelId="{F77EEBEE-A91C-4C7E-A830-81FB9F340D1E}" type="presParOf" srcId="{B91DB59F-6B17-4F38-975B-EA792025C3D0}" destId="{5CDF8C19-C605-4677-8D56-E4D6055A0F4C}" srcOrd="2" destOrd="0" presId="urn:microsoft.com/office/officeart/2005/8/layout/process3"/>
    <dgm:cxn modelId="{742F7EA6-A35B-4388-BC04-15C85C35F661}" type="presParOf" srcId="{9E89F782-1FF3-482B-84F3-C6794B20DD05}" destId="{FCBC804A-7C5D-47C0-B66A-E93DE028753D}" srcOrd="1" destOrd="0" presId="urn:microsoft.com/office/officeart/2005/8/layout/process3"/>
    <dgm:cxn modelId="{CD61664F-317A-4929-B043-9CAAE8C4DC88}" type="presParOf" srcId="{FCBC804A-7C5D-47C0-B66A-E93DE028753D}" destId="{638E2589-2AD9-4548-B273-D8E25022BD80}" srcOrd="0" destOrd="0" presId="urn:microsoft.com/office/officeart/2005/8/layout/process3"/>
    <dgm:cxn modelId="{66EE09EC-61F6-41CD-9684-96C7B4610434}" type="presParOf" srcId="{9E89F782-1FF3-482B-84F3-C6794B20DD05}" destId="{2AD551ED-837D-4AB2-B9F6-A7566ACA351A}" srcOrd="2" destOrd="0" presId="urn:microsoft.com/office/officeart/2005/8/layout/process3"/>
    <dgm:cxn modelId="{BBDE1149-D9CC-4357-876F-ADB7E1DAF0DA}" type="presParOf" srcId="{2AD551ED-837D-4AB2-B9F6-A7566ACA351A}" destId="{C62FE8AF-6230-4137-8D03-B7BD3B9AEDCC}" srcOrd="0" destOrd="0" presId="urn:microsoft.com/office/officeart/2005/8/layout/process3"/>
    <dgm:cxn modelId="{B7F7714A-3E40-4023-93BF-ABBB796BE605}" type="presParOf" srcId="{2AD551ED-837D-4AB2-B9F6-A7566ACA351A}" destId="{651BCBFB-D0E9-428B-BAC0-7B920F310C83}" srcOrd="1" destOrd="0" presId="urn:microsoft.com/office/officeart/2005/8/layout/process3"/>
    <dgm:cxn modelId="{80920A2E-6FF2-440E-A7AC-0D299EB27E4C}" type="presParOf" srcId="{2AD551ED-837D-4AB2-B9F6-A7566ACA351A}" destId="{D141E89C-7D16-4F02-8F21-2135E010DE53}" srcOrd="2" destOrd="0" presId="urn:microsoft.com/office/officeart/2005/8/layout/process3"/>
    <dgm:cxn modelId="{980BB780-3381-4A5E-B3EE-C141E2C98C8B}" type="presParOf" srcId="{9E89F782-1FF3-482B-84F3-C6794B20DD05}" destId="{0034083F-3A7A-4946-940F-D0FB6645D05C}" srcOrd="3" destOrd="0" presId="urn:microsoft.com/office/officeart/2005/8/layout/process3"/>
    <dgm:cxn modelId="{74E6EF0F-0C74-4052-B5CF-F3124A5FDCF9}" type="presParOf" srcId="{0034083F-3A7A-4946-940F-D0FB6645D05C}" destId="{96AD0913-9E63-4279-819E-B78F601759E0}" srcOrd="0" destOrd="0" presId="urn:microsoft.com/office/officeart/2005/8/layout/process3"/>
    <dgm:cxn modelId="{C3B57C56-780A-4ED5-9099-DFEC2F6C70D8}" type="presParOf" srcId="{9E89F782-1FF3-482B-84F3-C6794B20DD05}" destId="{2621E966-E9B9-46D3-BC9E-EE427BDF06D6}" srcOrd="4" destOrd="0" presId="urn:microsoft.com/office/officeart/2005/8/layout/process3"/>
    <dgm:cxn modelId="{314032D5-BF90-44C5-AD76-F93B0EBE46EC}" type="presParOf" srcId="{2621E966-E9B9-46D3-BC9E-EE427BDF06D6}" destId="{D19E28DC-344F-481B-8F13-5482AE74B9A5}" srcOrd="0" destOrd="0" presId="urn:microsoft.com/office/officeart/2005/8/layout/process3"/>
    <dgm:cxn modelId="{05CEAE4E-8DF3-43D0-B3EF-7B323416D89C}" type="presParOf" srcId="{2621E966-E9B9-46D3-BC9E-EE427BDF06D6}" destId="{BD27CC02-774C-437F-99CD-4A968DBC585F}" srcOrd="1" destOrd="0" presId="urn:microsoft.com/office/officeart/2005/8/layout/process3"/>
    <dgm:cxn modelId="{AC8A0D13-170B-463D-A4DF-219874F4B2FE}" type="presParOf" srcId="{2621E966-E9B9-46D3-BC9E-EE427BDF06D6}" destId="{BDAC5522-64A7-47FE-ACE8-C31AAB95CC1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259C5-05DA-49D7-B98C-22BE7DA8CC8C}">
      <dsp:nvSpPr>
        <dsp:cNvPr id="0" name=""/>
        <dsp:cNvSpPr/>
      </dsp:nvSpPr>
      <dsp:spPr>
        <a:xfrm>
          <a:off x="5230" y="503370"/>
          <a:ext cx="2378024" cy="140243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/>
            <a:t>Mutational signatures</a:t>
          </a:r>
          <a:endParaRPr lang="en-US" sz="2400" b="1" kern="1200"/>
        </a:p>
      </dsp:txBody>
      <dsp:txXfrm>
        <a:off x="5230" y="503370"/>
        <a:ext cx="2378024" cy="934959"/>
      </dsp:txXfrm>
    </dsp:sp>
    <dsp:sp modelId="{5CDF8C19-C605-4677-8D56-E4D6055A0F4C}">
      <dsp:nvSpPr>
        <dsp:cNvPr id="0" name=""/>
        <dsp:cNvSpPr/>
      </dsp:nvSpPr>
      <dsp:spPr>
        <a:xfrm>
          <a:off x="492295" y="1438329"/>
          <a:ext cx="2378024" cy="302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Mutational signatures extraction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Analysis of cohort- and signature-specific </a:t>
          </a:r>
          <a:r>
            <a:rPr lang="en-US" sz="2200" kern="1200" smtClean="0"/>
            <a:t>differences</a:t>
          </a:r>
          <a:endParaRPr lang="en-US" sz="2200" kern="1200"/>
        </a:p>
      </dsp:txBody>
      <dsp:txXfrm>
        <a:off x="561945" y="1507979"/>
        <a:ext cx="2238724" cy="2884700"/>
      </dsp:txXfrm>
    </dsp:sp>
    <dsp:sp modelId="{FCBC804A-7C5D-47C0-B66A-E93DE028753D}">
      <dsp:nvSpPr>
        <dsp:cNvPr id="0" name=""/>
        <dsp:cNvSpPr/>
      </dsp:nvSpPr>
      <dsp:spPr>
        <a:xfrm>
          <a:off x="2743754" y="67482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743754" y="793232"/>
        <a:ext cx="586641" cy="355235"/>
      </dsp:txXfrm>
    </dsp:sp>
    <dsp:sp modelId="{651BCBFB-D0E9-428B-BAC0-7B920F310C83}">
      <dsp:nvSpPr>
        <dsp:cNvPr id="0" name=""/>
        <dsp:cNvSpPr/>
      </dsp:nvSpPr>
      <dsp:spPr>
        <a:xfrm>
          <a:off x="3825254" y="503370"/>
          <a:ext cx="2378024" cy="140243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/>
            <a:t>Metastatic scoring</a:t>
          </a:r>
          <a:endParaRPr lang="en-US" sz="2400" b="1" kern="1200"/>
        </a:p>
      </dsp:txBody>
      <dsp:txXfrm>
        <a:off x="3825254" y="503370"/>
        <a:ext cx="2378024" cy="934959"/>
      </dsp:txXfrm>
    </dsp:sp>
    <dsp:sp modelId="{D141E89C-7D16-4F02-8F21-2135E010DE53}">
      <dsp:nvSpPr>
        <dsp:cNvPr id="0" name=""/>
        <dsp:cNvSpPr/>
      </dsp:nvSpPr>
      <dsp:spPr>
        <a:xfrm>
          <a:off x="4312320" y="1438329"/>
          <a:ext cx="2378024" cy="302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Gene expression-based scoring of metastatic potential</a:t>
          </a:r>
          <a:endParaRPr lang="en-US" sz="2200" kern="1200"/>
        </a:p>
      </dsp:txBody>
      <dsp:txXfrm>
        <a:off x="4381970" y="1507979"/>
        <a:ext cx="2238724" cy="2884700"/>
      </dsp:txXfrm>
    </dsp:sp>
    <dsp:sp modelId="{0034083F-3A7A-4946-940F-D0FB6645D05C}">
      <dsp:nvSpPr>
        <dsp:cNvPr id="0" name=""/>
        <dsp:cNvSpPr/>
      </dsp:nvSpPr>
      <dsp:spPr>
        <a:xfrm>
          <a:off x="6563779" y="67482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6563779" y="793232"/>
        <a:ext cx="586641" cy="355235"/>
      </dsp:txXfrm>
    </dsp:sp>
    <dsp:sp modelId="{BD27CC02-774C-437F-99CD-4A968DBC585F}">
      <dsp:nvSpPr>
        <dsp:cNvPr id="0" name=""/>
        <dsp:cNvSpPr/>
      </dsp:nvSpPr>
      <dsp:spPr>
        <a:xfrm>
          <a:off x="7645279" y="503370"/>
          <a:ext cx="2378024" cy="140243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/>
            <a:t>Therapy impact</a:t>
          </a:r>
          <a:endParaRPr lang="en-US" sz="2400" b="1" kern="1200"/>
        </a:p>
      </dsp:txBody>
      <dsp:txXfrm>
        <a:off x="7645279" y="503370"/>
        <a:ext cx="2378024" cy="934959"/>
      </dsp:txXfrm>
    </dsp:sp>
    <dsp:sp modelId="{BDAC5522-64A7-47FE-ACE8-C31AAB95CC11}">
      <dsp:nvSpPr>
        <dsp:cNvPr id="0" name=""/>
        <dsp:cNvSpPr/>
      </dsp:nvSpPr>
      <dsp:spPr>
        <a:xfrm>
          <a:off x="8132345" y="1438329"/>
          <a:ext cx="2378024" cy="302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Survival analysis</a:t>
          </a:r>
          <a:endParaRPr lang="en-US" sz="2200" kern="1200"/>
        </a:p>
      </dsp:txBody>
      <dsp:txXfrm>
        <a:off x="8201995" y="1507979"/>
        <a:ext cx="2238724" cy="2884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(age).</a:t>
            </a:r>
          </a:p>
          <a:p>
            <a:r>
              <a:rPr lang="en-US" baseline="0" smtClean="0"/>
              <a:t>S6 (</a:t>
            </a:r>
            <a:r>
              <a:rPr lang="en-US" sz="1200" baseline="0" smtClean="0"/>
              <a:t>defective DNA mismatch repair, microsatellite unstable tumors</a:t>
            </a:r>
            <a:r>
              <a:rPr lang="en-US" baseline="0" smtClean="0"/>
              <a:t>)</a:t>
            </a:r>
          </a:p>
          <a:p>
            <a:r>
              <a:rPr lang="en-US" baseline="0" smtClean="0"/>
              <a:t>S11 (alkylating agents, found in melanoma and glioblastoma)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Mutational analysis</a:t>
            </a:r>
            <a:r>
              <a:rPr lang="en-US" sz="1100" baseline="0" smtClean="0"/>
              <a:t> UVM primary tumors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 contribution, followed by S15 (defective DNA mismatch repair), </a:t>
            </a:r>
          </a:p>
          <a:p>
            <a:r>
              <a:rPr lang="en-US" sz="1100" baseline="0" smtClean="0"/>
              <a:t>S3 (DNA double-strand break-repair by homologous recombination), S22 (exposure to aristolochic acid)</a:t>
            </a:r>
          </a:p>
          <a:p>
            <a:endParaRPr lang="en-US" sz="1100" baseline="0" smtClean="0"/>
          </a:p>
          <a:p>
            <a:endParaRPr lang="en-US" sz="1100" baseline="0" smtClean="0"/>
          </a:p>
          <a:p>
            <a:r>
              <a:rPr lang="en-US" sz="1100" smtClean="0"/>
              <a:t>Look at the pathologic_m</a:t>
            </a:r>
            <a:r>
              <a:rPr lang="en-US" sz="1100" baseline="0" smtClean="0"/>
              <a:t> to see if it has metastatic (do for both cancers), compare m0 and m1</a:t>
            </a:r>
          </a:p>
          <a:p>
            <a:r>
              <a:rPr lang="en-US" sz="1100" baseline="0" smtClean="0"/>
              <a:t>Look up what a, b is, see if enough samples	</a:t>
            </a:r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Preliminary</a:t>
            </a:r>
            <a:r>
              <a:rPr lang="en-US" sz="1100" baseline="0" smtClean="0"/>
              <a:t> analysis of TCGA_UVM TP mutational signatures contributions.</a:t>
            </a:r>
          </a:p>
          <a:p>
            <a:endParaRPr lang="en-US" sz="1100" baseline="0" smtClean="0"/>
          </a:p>
          <a:p>
            <a:r>
              <a:rPr lang="en-US" sz="1100" baseline="0" smtClean="0"/>
              <a:t>30 signatures and some unknown contributions in this dataset, 80 samples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(age), and S15 (defective DNA mismatch repair)</a:t>
            </a:r>
          </a:p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r>
              <a:rPr lang="en-US" baseline="0" smtClean="0"/>
              <a:t> TP – 1 sample removed (stage I/II NOS)</a:t>
            </a:r>
          </a:p>
          <a:p>
            <a:r>
              <a:rPr lang="en-US" baseline="0" smtClean="0"/>
              <a:t>SKCM TM – 20 samples removed</a:t>
            </a:r>
          </a:p>
          <a:p>
            <a:r>
              <a:rPr lang="en-US" baseline="0" smtClean="0"/>
              <a:t>                 – 13 samples removed (stage I/II NOS)</a:t>
            </a:r>
          </a:p>
          <a:p>
            <a:r>
              <a:rPr lang="en-US" baseline="0" smtClean="0"/>
              <a:t>                 – 7 samples removed (stage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06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6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I and II): 68 (65.48%)</a:t>
            </a:r>
          </a:p>
          <a:p>
            <a:r>
              <a:rPr lang="en-US" baseline="0" smtClean="0"/>
              <a:t>Late (stages III and IV): 31 </a:t>
            </a:r>
          </a:p>
          <a:p>
            <a:r>
              <a:rPr lang="en-US" baseline="0" smtClean="0"/>
              <a:t>NA: 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5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1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cancer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0, I, and II)</a:t>
            </a:r>
          </a:p>
          <a:p>
            <a:r>
              <a:rPr lang="en-US" baseline="0" smtClean="0"/>
              <a:t>Late (stages III and IV) </a:t>
            </a:r>
          </a:p>
          <a:p>
            <a:r>
              <a:rPr lang="en-US" baseline="0" smtClean="0"/>
              <a:t>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Only S1 is significant, and not so strongly so</a:t>
            </a:r>
          </a:p>
          <a:p>
            <a:endParaRPr lang="en-US" baseline="0" smtClean="0"/>
          </a:p>
          <a:p>
            <a:r>
              <a:rPr lang="en-US" baseline="0" smtClean="0"/>
              <a:t>Leave out stage 0 samples </a:t>
            </a:r>
            <a:r>
              <a:rPr lang="en-US" baseline="0" smtClean="0">
                <a:sym typeface="Wingdings" panose="05000000000000000000" pitchFamily="2" charset="2"/>
              </a:rPr>
              <a:t> unclear def</a:t>
            </a:r>
            <a:endParaRPr lang="en-US" baseline="0" smtClean="0"/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8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early or late disease progression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2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7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r>
              <a:rPr lang="en-US" baseline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</a:t>
            </a:r>
            <a:r>
              <a:rPr lang="en-US" smtClean="0"/>
              <a:t>hemotherapy drug</a:t>
            </a:r>
            <a:r>
              <a:rPr lang="en-US" baseline="0" smtClean="0"/>
              <a:t> name: fotemustine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No other therapy types data than chemotherapy and NA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SKCM_TP: 	1 patient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TCGA-ER-A19T had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SKCM_TM:	5 patients had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TCGA-FS-A1ZZ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TCGA-HR-A2OH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TCGA-D3-A5GN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TCGA-D3-A8GC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TCGA-W3-AA1W</a:t>
            </a: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radiation and interferon therapy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Radiation vs. interferon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4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30    232105        7737       254.2  </a:t>
            </a:r>
            <a:r>
              <a:rPr lang="en-US" b="1" smtClean="0">
                <a:effectLst/>
              </a:rPr>
              <a:t>&lt;2e-16 </a:t>
            </a:r>
            <a:r>
              <a:rPr lang="en-US" smtClean="0">
                <a:effectLst/>
              </a:rPr>
              <a:t>*** </a:t>
            </a:r>
          </a:p>
          <a:p>
            <a:r>
              <a:rPr lang="en-US" smtClean="0">
                <a:effectLst/>
              </a:rPr>
              <a:t>Residuals     1426      43397            30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Significant difference in means</a:t>
            </a:r>
            <a:r>
              <a:rPr lang="en-US" baseline="0" smtClean="0">
                <a:effectLst/>
              </a:rPr>
              <a:t> based on </a:t>
            </a:r>
            <a:r>
              <a:rPr lang="en-US" smtClean="0">
                <a:effectLst/>
              </a:rPr>
              <a:t>ANOVA</a:t>
            </a:r>
          </a:p>
          <a:p>
            <a:endParaRPr lang="en-US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For each</a:t>
            </a:r>
            <a:r>
              <a:rPr lang="en-US" baseline="0" smtClean="0"/>
              <a:t> sig vs each other t-test, see TCGA_SKCM_TM_radiation_eachsigttest.csv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</a:t>
            </a:r>
            <a:r>
              <a:rPr lang="it-IT" smtClean="0">
                <a:effectLst/>
              </a:rPr>
              <a:t>30    113480        </a:t>
            </a:r>
            <a:r>
              <a:rPr lang="it-IT" baseline="0" smtClean="0">
                <a:effectLst/>
              </a:rPr>
              <a:t> </a:t>
            </a:r>
            <a:r>
              <a:rPr lang="it-IT" smtClean="0">
                <a:effectLst/>
              </a:rPr>
              <a:t>3783      78.58    </a:t>
            </a:r>
            <a:r>
              <a:rPr lang="it-IT" b="1" smtClean="0">
                <a:effectLst/>
              </a:rPr>
              <a:t>&lt;2e-16 </a:t>
            </a:r>
            <a:r>
              <a:rPr lang="it-IT" smtClean="0">
                <a:effectLst/>
              </a:rPr>
              <a:t>*** </a:t>
            </a:r>
          </a:p>
          <a:p>
            <a:r>
              <a:rPr lang="it-IT" smtClean="0">
                <a:effectLst/>
              </a:rPr>
              <a:t>Residuals       806      38801             48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Significant difference in means based on ANOVA</a:t>
            </a:r>
          </a:p>
          <a:p>
            <a:endParaRPr lang="en-US" smtClean="0"/>
          </a:p>
          <a:p>
            <a:r>
              <a:rPr lang="en-US" smtClean="0"/>
              <a:t>For each</a:t>
            </a:r>
            <a:r>
              <a:rPr lang="en-US" baseline="0" smtClean="0"/>
              <a:t> sig vs each other t-test, see TCGA_SKCM_TM_interferon_eachsigttest.csv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TP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TM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363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Primary tumor:</a:t>
            </a:r>
          </a:p>
          <a:p>
            <a:r>
              <a:rPr lang="en-US" sz="1100" smtClean="0">
                <a:effectLst/>
              </a:rPr>
              <a:t>Wilcoxon rank sum test with continuity correction </a:t>
            </a:r>
          </a:p>
          <a:p>
            <a:r>
              <a:rPr lang="en-US" sz="1100" smtClean="0">
                <a:effectLst/>
              </a:rPr>
              <a:t>data: weight.tp$S1 and weight.tp$S7 </a:t>
            </a:r>
          </a:p>
          <a:p>
            <a:r>
              <a:rPr lang="en-US" sz="1100" smtClean="0">
                <a:effectLst/>
              </a:rPr>
              <a:t>W = 1624,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location shift is not equal to 0</a:t>
            </a:r>
            <a:endParaRPr lang="en-US" sz="1100" smtClean="0">
              <a:effectLst/>
              <a:latin typeface="+mn-lt"/>
            </a:endParaRPr>
          </a:p>
          <a:p>
            <a:endParaRPr lang="en-US" sz="1100" b="1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Metastatic</a:t>
            </a:r>
            <a:r>
              <a:rPr lang="en-US" sz="1100" b="1" baseline="0" smtClean="0">
                <a:effectLst/>
                <a:latin typeface="+mn-lt"/>
              </a:rPr>
              <a:t> tumor</a:t>
            </a:r>
          </a:p>
          <a:p>
            <a:r>
              <a:rPr lang="en-US" sz="1100" smtClean="0">
                <a:effectLst/>
              </a:rPr>
              <a:t>Wilcoxon rank sum test with continuity correction </a:t>
            </a:r>
          </a:p>
          <a:p>
            <a:r>
              <a:rPr lang="en-US" sz="1100" smtClean="0">
                <a:effectLst/>
              </a:rPr>
              <a:t>dataweight.tm$S1 and weight.tm$S7  </a:t>
            </a:r>
          </a:p>
          <a:p>
            <a:r>
              <a:rPr lang="en-US" sz="1100" smtClean="0">
                <a:effectLst/>
              </a:rPr>
              <a:t>W = 9521,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location shift is not equal to 0</a:t>
            </a:r>
            <a:endParaRPr lang="en-US" sz="1100" smtClean="0"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Signature</a:t>
            </a:r>
            <a:r>
              <a:rPr lang="en-US" sz="1100" b="1" baseline="0" smtClean="0">
                <a:latin typeface="+mn-lt"/>
              </a:rPr>
              <a:t> 1:</a:t>
            </a:r>
            <a:endParaRPr lang="en-US" sz="1100" b="1" smtClean="0">
              <a:latin typeface="+mn-lt"/>
            </a:endParaRPr>
          </a:p>
          <a:p>
            <a:r>
              <a:rPr lang="en-US" sz="1100" smtClean="0">
                <a:effectLst/>
              </a:rPr>
              <a:t>Wilcoxon rank sum test with continuity correction </a:t>
            </a:r>
          </a:p>
          <a:p>
            <a:r>
              <a:rPr lang="en-US" sz="1100" smtClean="0">
                <a:effectLst/>
              </a:rPr>
              <a:t>data: weight.tp$S1 and weight.tm$S1 </a:t>
            </a:r>
          </a:p>
          <a:p>
            <a:r>
              <a:rPr lang="en-US" sz="1100" smtClean="0">
                <a:effectLst/>
              </a:rPr>
              <a:t>W = 21832, </a:t>
            </a:r>
            <a:r>
              <a:rPr lang="en-US" sz="1100" b="1" smtClean="0">
                <a:effectLst/>
              </a:rPr>
              <a:t>p-value = 0.01478 </a:t>
            </a:r>
          </a:p>
          <a:p>
            <a:r>
              <a:rPr lang="en-US" sz="1100" smtClean="0">
                <a:effectLst/>
              </a:rPr>
              <a:t>alternative hypothesis: true location shift is not equal to 0</a:t>
            </a:r>
          </a:p>
          <a:p>
            <a:endParaRPr lang="en-US" sz="1100" b="1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Signature 7:</a:t>
            </a:r>
            <a:endParaRPr lang="en-US" sz="1100" b="1" baseline="0" smtClean="0">
              <a:effectLst/>
              <a:latin typeface="+mn-lt"/>
            </a:endParaRPr>
          </a:p>
          <a:p>
            <a:r>
              <a:rPr lang="en-US" sz="1100" smtClean="0">
                <a:effectLst/>
              </a:rPr>
              <a:t>Wilcoxon rank sum test with continuity correction </a:t>
            </a:r>
          </a:p>
          <a:p>
            <a:r>
              <a:rPr lang="en-US" sz="1100" smtClean="0">
                <a:effectLst/>
              </a:rPr>
              <a:t>data: weight.tp$S7 and weight.tm$S7 </a:t>
            </a:r>
          </a:p>
          <a:p>
            <a:r>
              <a:rPr lang="en-US" sz="1100" smtClean="0">
                <a:effectLst/>
              </a:rPr>
              <a:t>W = 16215, </a:t>
            </a:r>
            <a:r>
              <a:rPr lang="en-US" sz="1100" b="1" smtClean="0">
                <a:effectLst/>
              </a:rPr>
              <a:t>p-value = 0.02831 </a:t>
            </a:r>
          </a:p>
          <a:p>
            <a:r>
              <a:rPr lang="en-US" sz="1100" smtClean="0">
                <a:effectLst/>
              </a:rPr>
              <a:t>alternative hypothesis: true location shift is not equal to 0</a:t>
            </a:r>
          </a:p>
          <a:p>
            <a:endParaRPr lang="en-US" sz="1100" smtClean="0">
              <a:effectLst/>
              <a:latin typeface="+mn-lt"/>
            </a:endParaRPr>
          </a:p>
          <a:p>
            <a:endParaRPr lang="en-US" sz="1100" smtClean="0">
              <a:latin typeface="+mn-lt"/>
            </a:endParaRPr>
          </a:p>
          <a:p>
            <a:r>
              <a:rPr lang="en-US" sz="1100" smtClean="0">
                <a:latin typeface="+mn-lt"/>
              </a:rPr>
              <a:t>If doing for all signatures,</a:t>
            </a:r>
            <a:r>
              <a:rPr lang="en-US" sz="1100" baseline="0" smtClean="0">
                <a:latin typeface="+mn-lt"/>
              </a:rPr>
              <a:t> correct pval (use p.adjust(pvals, method=“BH”) BH = bonferonni, original method is too conservative )</a:t>
            </a:r>
            <a:endParaRPr lang="en-US" sz="1100" baseline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Whenever doing multiple comparisons of same sort</a:t>
            </a:r>
          </a:p>
          <a:p>
            <a:r>
              <a:rPr lang="en-US" sz="1100" baseline="0" smtClean="0">
                <a:latin typeface="+mn-lt"/>
              </a:rPr>
              <a:t>If only do 2 comparisons, borderline, acceTPable to not adjust</a:t>
            </a:r>
          </a:p>
          <a:p>
            <a:endParaRPr lang="en-US" sz="1100" baseline="0" smtClean="0">
              <a:latin typeface="+mn-lt"/>
            </a:endParaRPr>
          </a:p>
          <a:p>
            <a:endParaRPr lang="en-US" sz="1100" baseline="0" smtClean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Look at 3</a:t>
            </a:r>
            <a:r>
              <a:rPr lang="en-US" sz="1100" baseline="30000" smtClean="0">
                <a:latin typeface="+mn-lt"/>
              </a:rPr>
              <a:t>rd</a:t>
            </a:r>
            <a:r>
              <a:rPr lang="en-US" sz="1100" baseline="0" smtClean="0">
                <a:latin typeface="+mn-lt"/>
              </a:rPr>
              <a:t> top,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Fisher’s exact test comparing the dominant signatures in SKCM_TP vs. SKCM_TM samples</a:t>
            </a:r>
          </a:p>
          <a:p>
            <a:r>
              <a:rPr lang="en-US" baseline="0" smtClean="0"/>
              <a:t>P-values adjusted using Bonferroni correction (method=“BH”)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1. MUTATIONAL ANALYSIS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7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0"/>
            <a:ext cx="54864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940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69" y="-6350"/>
            <a:ext cx="5481320" cy="68516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2383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Fisher’s exact test SKCM dominant signatures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82811"/>
              </p:ext>
            </p:extLst>
          </p:nvPr>
        </p:nvGraphicFramePr>
        <p:xfrm>
          <a:off x="172628" y="1836957"/>
          <a:ext cx="5923372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1.227384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076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0.690917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14.37302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0.009721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0.145813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0.150458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20905"/>
              </p:ext>
            </p:extLst>
          </p:nvPr>
        </p:nvGraphicFramePr>
        <p:xfrm>
          <a:off x="6185013" y="1836957"/>
          <a:ext cx="5923372" cy="2966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0.579717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4337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899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242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3.50228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0.396173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5504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869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	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1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3" y="0"/>
            <a:ext cx="11421414" cy="68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05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973555"/>
              </p:ext>
            </p:extLst>
          </p:nvPr>
        </p:nvGraphicFramePr>
        <p:xfrm>
          <a:off x="838200" y="1211263"/>
          <a:ext cx="10515600" cy="496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984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VS.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Mutsigs distribution by cohort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85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7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CANCER 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cancer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722918"/>
              </p:ext>
            </p:extLst>
          </p:nvPr>
        </p:nvGraphicFramePr>
        <p:xfrm>
          <a:off x="1942314" y="1358669"/>
          <a:ext cx="7662602" cy="4820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978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Cancer stage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 (1.93%)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75 (20.66%)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66 (63.46%)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28 (26.88%)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141 (38.84%)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40 (50%)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13 (3.58%)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(3.85%)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34 (9.37%)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Disease progression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45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Early (I – II)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68 (65.38%)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148 (40.77%)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</a:t>
                      </a:r>
                      <a:r>
                        <a:rPr lang="en-US" baseline="0" smtClean="0"/>
                        <a:t>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550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Late (III – IV)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 (29.81%)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161 (44.35%)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44 (55%)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03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TNM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464925"/>
              </p:ext>
            </p:extLst>
          </p:nvPr>
        </p:nvGraphicFramePr>
        <p:xfrm>
          <a:off x="191344" y="1358669"/>
          <a:ext cx="5789094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T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23 (6.33%)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41 (11.29%)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 (4.81%)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79 (21.76%)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86 (92.69%)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(17.91%)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(47.5%)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(2.2%)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67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(2.5%)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16878"/>
              </p:ext>
            </p:extLst>
          </p:nvPr>
        </p:nvGraphicFramePr>
        <p:xfrm>
          <a:off x="6240016" y="1358669"/>
          <a:ext cx="5789094" cy="5176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M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81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99 (95.19%)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316 (87.05%)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73 (91.25%)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59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66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7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26 (7.16%)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8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58 (55.77%)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176 (48.48%)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76 (75%)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90676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(7.69%)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(12.91%)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17601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(10.47%)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64599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 (11.53%)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43 (11.85%)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06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 (14.42%)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5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10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557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7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10677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16676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6776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-1.105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27402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96.984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-1.733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64.232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31.988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96.608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69.892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30.634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-1.909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41.064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97296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50.570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90.704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26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10"/>
            <a:ext cx="12191999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5957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183"/>
            <a:ext cx="12192002" cy="562707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2902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TM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49932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283.197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295.608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272.631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305.065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301.188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306.512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302.093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227.524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269.834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301.861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68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267.143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172.479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294.195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301.629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197.507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287.218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264.960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305.338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7262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194.378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218.572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306.950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225.214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268.971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208105" y="1809881"/>
            <a:ext cx="3764405" cy="3279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6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15" y="38288"/>
            <a:ext cx="9547597" cy="6819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6043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5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82609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32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24805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UVM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20128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74.689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23065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70281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63.157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45.669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47.401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75.984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3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7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therapies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3652"/>
              </p:ext>
            </p:extLst>
          </p:nvPr>
        </p:nvGraphicFramePr>
        <p:xfrm>
          <a:off x="2195285" y="1624672"/>
          <a:ext cx="7801429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71925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Prior systemic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Chemotherapy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r>
                        <a:rPr lang="en-US" baseline="0" smtClean="0"/>
                        <a:t>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Immunotherapy/vaccine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r>
                        <a:rPr lang="en-US" baseline="0" smtClean="0"/>
                        <a:t>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Interferon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Other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 (97.12%)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331 (91.18%)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Radiation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63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102 (98.07%)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315 (86.58%)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74876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33833"/>
              </p:ext>
            </p:extLst>
          </p:nvPr>
        </p:nvGraphicFramePr>
        <p:xfrm>
          <a:off x="10128448" y="1624672"/>
          <a:ext cx="15841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1024396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SARC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5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baseline="0" smtClean="0"/>
                        <a:t>n = 261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4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(3.93%)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9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0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1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7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74 (28.35%)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181 (69.35%)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4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 (2.3%)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69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6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24858"/>
            <a:ext cx="12192002" cy="562707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therapy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73823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mtClean="0"/>
              <a:t>SKCM TM therapy (radiation vs. interferon)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46190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49.058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52.236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41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68.074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35.575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9187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59.838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53.626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64.367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933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12192000" cy="56270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127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6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12192000" cy="56270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120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2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8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" y="23908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1" y="41237"/>
            <a:ext cx="11361271" cy="6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0"/>
            <a:ext cx="11401113" cy="6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7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48723</TotalTime>
  <Words>2083</Words>
  <Application>Microsoft Office PowerPoint</Application>
  <PresentationFormat>Widescreen</PresentationFormat>
  <Paragraphs>997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Project figures</vt:lpstr>
      <vt:lpstr>PowerPoint Presentation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Fisher’s exact test SKCM dominant signatures</vt:lpstr>
      <vt:lpstr>Mutational signatures analysis </vt:lpstr>
      <vt:lpstr>PowerPoint Presentation</vt:lpstr>
      <vt:lpstr>PowerPoint Presentation</vt:lpstr>
      <vt:lpstr>PowerPoint Presentation</vt:lpstr>
      <vt:lpstr>PowerPoint Presentation</vt:lpstr>
      <vt:lpstr>Mutational signatures analysis</vt:lpstr>
      <vt:lpstr>PowerPoint Presentation</vt:lpstr>
      <vt:lpstr>Clinical data</vt:lpstr>
      <vt:lpstr>Summary of cancer stage SKCM and UVM</vt:lpstr>
      <vt:lpstr>Summary of TNM stage SKCM and UVM</vt:lpstr>
      <vt:lpstr>PowerPoint Presentation</vt:lpstr>
      <vt:lpstr>PowerPoint Presentation</vt:lpstr>
      <vt:lpstr>SKCM TP disease progression t-test</vt:lpstr>
      <vt:lpstr>PowerPoint Presentation</vt:lpstr>
      <vt:lpstr>PowerPoint Presentation</vt:lpstr>
      <vt:lpstr>SKCM TM disease progression t-test</vt:lpstr>
      <vt:lpstr>PowerPoint Presentation</vt:lpstr>
      <vt:lpstr>PowerPoint Presentation</vt:lpstr>
      <vt:lpstr>PowerPoint Presentation</vt:lpstr>
      <vt:lpstr>UVM TP disease progression t-test</vt:lpstr>
      <vt:lpstr>Clinical data</vt:lpstr>
      <vt:lpstr>Summary of therapies SKCM and UVM</vt:lpstr>
      <vt:lpstr>PowerPoint Presentation</vt:lpstr>
      <vt:lpstr>SKCM TM therapy (radiation vs. interferon) t-test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189</cp:revision>
  <dcterms:created xsi:type="dcterms:W3CDTF">2018-03-04T15:38:59Z</dcterms:created>
  <dcterms:modified xsi:type="dcterms:W3CDTF">2018-08-23T13:38:27Z</dcterms:modified>
</cp:coreProperties>
</file>